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69" r:id="rId5"/>
    <p:sldId id="259" r:id="rId6"/>
    <p:sldId id="260" r:id="rId7"/>
    <p:sldId id="272" r:id="rId8"/>
    <p:sldId id="261" r:id="rId9"/>
    <p:sldId id="262" r:id="rId10"/>
    <p:sldId id="271" r:id="rId11"/>
    <p:sldId id="273" r:id="rId12"/>
    <p:sldId id="270" r:id="rId13"/>
    <p:sldId id="265" r:id="rId14"/>
    <p:sldId id="274" r:id="rId15"/>
    <p:sldId id="275" r:id="rId16"/>
    <p:sldId id="276" r:id="rId17"/>
    <p:sldId id="267" r:id="rId18"/>
    <p:sldId id="26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990000"/>
    <a:srgbClr val="800000"/>
    <a:srgbClr val="99FF99"/>
    <a:srgbClr val="66FFFF"/>
    <a:srgbClr val="0000FF"/>
    <a:srgbClr val="66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53" d="100"/>
          <a:sy n="53" d="100"/>
        </p:scale>
        <p:origin x="-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641EEF-EDFD-43FC-9628-C95CB1B94E87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5656A3-6D26-4552-ABFB-14714255C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540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http://images.yandex.ru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656A3-6D26-4552-ABFB-14714255C10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92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http://images.yandex.ru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656A3-6D26-4552-ABFB-14714255C10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7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http://images.yandex.ru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656A3-6D26-4552-ABFB-14714255C10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16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39D8F-AE80-4191-9651-2121B4CC639F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9676D-FAEB-422A-B969-6FE146821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6101-9D94-4811-8C75-2967E786DC55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19A3C-B5A2-4FF6-8FC3-B0D5753F95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61E1E-8692-4106-836F-654E763FEDF5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B1C83-D58F-419F-B6C7-D9DD83C48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51468-517E-4A33-9395-145E216DF535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A7CD-0AC4-4942-B189-3CF6DF6CC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DF7A1-513F-4C67-81FE-D033FF1F2BC6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D081A-EF9E-4C0C-9832-030188048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324A8-3073-4E9A-B4BE-24F127CCD882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5D46D-F75A-4586-BF7A-227090E95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55FA5-4D1C-4EAE-918A-FEAD8BACB323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4CDE3-D242-40C0-BC13-E227EE11B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3681-51CF-40DD-8B18-DD66C7A31C8C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D44A1-F8EF-4A8F-B73F-E6A595DDE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450B2-D557-47B8-9B0A-8A572F2E4A6D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4827-1D59-4BFE-B07A-F86AE8723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4D585-8662-4A0A-B36A-5E83A4E68E66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1E040-CC5B-47A8-80F6-844290975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B74E-4900-49FA-AD09-259617F507B6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9C69D-4137-4F76-94E4-42292A24C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1B0FFD-C228-4E52-A33A-EBFE2EE1023E}" type="datetimeFigureOut">
              <a:rPr lang="ru-RU"/>
              <a:pPr>
                <a:defRPr/>
              </a:pPr>
              <a:t>20.10.2012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519F06-34BD-46A1-B3D0-CE22D11DAF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B77BB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332656"/>
            <a:ext cx="7851775" cy="7920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5400" dirty="0" smtClean="0">
                <a:solidFill>
                  <a:srgbClr val="FFFF66"/>
                </a:solidFill>
                <a:effectLst/>
              </a:rPr>
              <a:t>Иллюстрация</a:t>
            </a:r>
            <a:endParaRPr lang="ru-RU" sz="5400" b="0" dirty="0" smtClean="0">
              <a:solidFill>
                <a:schemeClr val="tx2"/>
              </a:solidFill>
              <a:effectLst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0025" y="5153025"/>
            <a:ext cx="6224588" cy="1019175"/>
          </a:xfrm>
        </p:spPr>
        <p:txBody>
          <a:bodyPr/>
          <a:lstStyle/>
          <a:p>
            <a:pPr marR="0" eaLnBrk="1" hangingPunct="1"/>
            <a:r>
              <a:rPr lang="ru-RU" sz="2200" b="1" smtClean="0">
                <a:solidFill>
                  <a:srgbClr val="002060"/>
                </a:solidFill>
              </a:rPr>
              <a:t>Изобразительное искусство, 2</a:t>
            </a:r>
            <a:r>
              <a:rPr lang="en-US" sz="2200" b="1" smtClean="0">
                <a:solidFill>
                  <a:srgbClr val="002060"/>
                </a:solidFill>
              </a:rPr>
              <a:t>-</a:t>
            </a:r>
            <a:r>
              <a:rPr lang="ru-RU" sz="2200" b="1" smtClean="0">
                <a:solidFill>
                  <a:srgbClr val="002060"/>
                </a:solidFill>
                <a:latin typeface="Arial" charset="0"/>
              </a:rPr>
              <a:t>й</a:t>
            </a:r>
            <a:r>
              <a:rPr lang="ru-RU" sz="2200" b="1" smtClean="0">
                <a:solidFill>
                  <a:srgbClr val="002060"/>
                </a:solidFill>
              </a:rPr>
              <a:t> класс.</a:t>
            </a:r>
          </a:p>
          <a:p>
            <a:pPr marR="0" eaLnBrk="1" hangingPunct="1"/>
            <a:r>
              <a:rPr lang="ru-RU" sz="2200" b="1" smtClean="0">
                <a:solidFill>
                  <a:srgbClr val="002060"/>
                </a:solidFill>
              </a:rPr>
              <a:t>Урок 7</a:t>
            </a:r>
          </a:p>
          <a:p>
            <a:pPr marR="0" eaLnBrk="1" hangingPunct="1"/>
            <a:endParaRPr lang="ru-RU" sz="2200" smtClean="0"/>
          </a:p>
        </p:txBody>
      </p:sp>
      <p:pic>
        <p:nvPicPr>
          <p:cNvPr id="14339" name="Picture 5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6097588" y="61722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© </a:t>
            </a:r>
            <a:r>
              <a:rPr lang="en-US">
                <a:solidFill>
                  <a:srgbClr val="002060"/>
                </a:solidFill>
                <a:latin typeface="Constantia" pitchFamily="18" charset="0"/>
              </a:rPr>
              <a:t>ООО </a:t>
            </a:r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«Баласс», 2012</a:t>
            </a:r>
          </a:p>
        </p:txBody>
      </p:sp>
      <p:pic>
        <p:nvPicPr>
          <p:cNvPr id="14341" name="Picture 6" descr="облож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1838" y="1341438"/>
            <a:ext cx="284956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Users\msi\Downloads\слон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2348880"/>
            <a:ext cx="3229476" cy="37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 descr="C:\Users\msi\Downloads\улита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8024" y="2348880"/>
            <a:ext cx="3852249" cy="367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47667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66"/>
                </a:solidFill>
              </a:rPr>
              <a:t>Какие детали придают этим животным своеобразие</a:t>
            </a:r>
            <a:r>
              <a:rPr lang="ru-RU" sz="3200" b="1" dirty="0" smtClean="0">
                <a:solidFill>
                  <a:srgbClr val="FFFF66"/>
                </a:solidFill>
              </a:rPr>
              <a:t>? </a:t>
            </a:r>
          </a:p>
          <a:p>
            <a:pPr algn="ctr"/>
            <a:r>
              <a:rPr lang="ru-RU" sz="3200" b="1" dirty="0" smtClean="0">
                <a:solidFill>
                  <a:srgbClr val="FFFF66"/>
                </a:solidFill>
              </a:rPr>
              <a:t>Какой характер у каждого из них?</a:t>
            </a:r>
            <a:endParaRPr lang="ru-RU" sz="3200" b="1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4" descr="C:\Users\msi\Downloads\хрю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24944"/>
            <a:ext cx="2735535" cy="335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C:\Users\msi\Downloads\цып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625" y="2348880"/>
            <a:ext cx="2164765" cy="300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C:\Users\msi\Downloads\зай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2987543"/>
            <a:ext cx="2647444" cy="337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41446" y="260648"/>
            <a:ext cx="77429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66"/>
                </a:solidFill>
              </a:rPr>
              <a:t>Какие детали придают этим животным своеобразие? </a:t>
            </a:r>
          </a:p>
          <a:p>
            <a:pPr algn="ctr"/>
            <a:r>
              <a:rPr lang="ru-RU" sz="3200" b="1" dirty="0">
                <a:solidFill>
                  <a:srgbClr val="FFFF66"/>
                </a:solidFill>
              </a:rPr>
              <a:t>Какой характер у каждого из них?</a:t>
            </a:r>
            <a:endParaRPr lang="ru-RU" sz="3200" b="1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60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3176588"/>
            <a:ext cx="8229600" cy="29162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sz="3200" b="1" i="1" smtClean="0">
              <a:solidFill>
                <a:srgbClr val="FFCC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3200" b="1" i="1" smtClean="0">
              <a:solidFill>
                <a:srgbClr val="FFCC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002060"/>
                </a:solidFill>
              </a:rPr>
              <a:t>Как художнику удаётся передать  основную мысль произведения?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26988" y="338138"/>
            <a:ext cx="8964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sz="4000" b="1">
                <a:solidFill>
                  <a:srgbClr val="FFFF66"/>
                </a:solidFill>
              </a:rPr>
              <a:t>Выражение решения проблемы</a:t>
            </a:r>
          </a:p>
        </p:txBody>
      </p:sp>
      <p:pic>
        <p:nvPicPr>
          <p:cNvPr id="23555" name="Picture 6" descr="вопро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4488" y="1773238"/>
            <a:ext cx="324802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4578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800000"/>
                </a:solidFill>
              </a:rPr>
              <a:t>Обведи лису и ворону на </a:t>
            </a:r>
            <a:r>
              <a:rPr lang="ru-RU" sz="4000" b="1" dirty="0" smtClean="0">
                <a:solidFill>
                  <a:srgbClr val="800000"/>
                </a:solidFill>
              </a:rPr>
              <a:t>с. </a:t>
            </a:r>
            <a:r>
              <a:rPr lang="ru-RU" sz="4000" b="1" dirty="0" smtClean="0">
                <a:solidFill>
                  <a:srgbClr val="800000"/>
                </a:solidFill>
              </a:rPr>
              <a:t>10 и 11 </a:t>
            </a:r>
            <a:r>
              <a:rPr lang="ru-RU" sz="4000" b="1" dirty="0" smtClean="0">
                <a:solidFill>
                  <a:srgbClr val="800000"/>
                </a:solidFill>
              </a:rPr>
              <a:t>в  Рабочей </a:t>
            </a:r>
            <a:r>
              <a:rPr lang="ru-RU" sz="4000" b="1" dirty="0" smtClean="0">
                <a:solidFill>
                  <a:srgbClr val="800000"/>
                </a:solidFill>
              </a:rPr>
              <a:t>тетради, дорисуй фон. Добавь детали фона на всех рисунках. </a:t>
            </a:r>
            <a:endParaRPr lang="ru-RU" sz="4000" b="1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msi\Downloads\ворона 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728663"/>
            <a:ext cx="638175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16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msi\Downloads\воро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4730837" cy="650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94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msi\Downloads\лисиц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12" y="548680"/>
            <a:ext cx="725453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3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88913"/>
            <a:ext cx="8351837" cy="619283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4000" b="1" dirty="0" smtClean="0">
                <a:solidFill>
                  <a:srgbClr val="FFFF66"/>
                </a:solidFill>
              </a:rPr>
              <a:t>Оцените свою работу на уроке: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ru-RU" sz="4300" b="1" dirty="0" smtClean="0">
              <a:solidFill>
                <a:srgbClr val="FFCC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FF3300"/>
                </a:solidFill>
              </a:rPr>
              <a:t>– Что тебе нужно было сделать?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– Какие  материалы ты использовал?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hlink"/>
                </a:solidFill>
              </a:rPr>
              <a:t>– Ты придумал образ животного самостоятельно или воспользовался образцом?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FFFF66"/>
                </a:solidFill>
              </a:rPr>
              <a:t>– Когда ты создавал свою работу, какие средства графики ты использовал?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6600FF"/>
                </a:solidFill>
              </a:rPr>
              <a:t>– Ты выполнил работу самостоятельно или с помощью? С чьей?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– Что бы ты хотел изменить в своей работе?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99FF99"/>
                </a:solidFill>
              </a:rPr>
              <a:t>– Как бы ты оценил свою работу?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Домашнее задание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idx="1"/>
          </p:nvPr>
        </p:nvSpPr>
        <p:spPr>
          <a:xfrm>
            <a:off x="530225" y="1917700"/>
            <a:ext cx="7772400" cy="4464050"/>
          </a:xfrm>
        </p:spPr>
        <p:txBody>
          <a:bodyPr/>
          <a:lstStyle/>
          <a:p>
            <a:pPr eaLnBrk="1" hangingPunct="1"/>
            <a:r>
              <a:rPr lang="ru-RU" sz="3400" b="1" smtClean="0">
                <a:solidFill>
                  <a:srgbClr val="E2CAE1"/>
                </a:solidFill>
              </a:rPr>
              <a:t>– Потренируйся дома рисовать различных животных</a:t>
            </a:r>
            <a:r>
              <a:rPr lang="ru-RU" sz="3400" b="1" i="1" smtClean="0">
                <a:solidFill>
                  <a:srgbClr val="E2CAE1"/>
                </a:solidFill>
              </a:rPr>
              <a:t>.</a:t>
            </a:r>
            <a:r>
              <a:rPr lang="ru-RU" sz="3400" b="1" smtClean="0">
                <a:solidFill>
                  <a:srgbClr val="E2CAE1"/>
                </a:solidFill>
              </a:rPr>
              <a:t>  </a:t>
            </a:r>
          </a:p>
          <a:p>
            <a:pPr eaLnBrk="1" hangingPunct="1"/>
            <a:r>
              <a:rPr lang="ru-RU" sz="3400" b="1" smtClean="0">
                <a:solidFill>
                  <a:srgbClr val="002060"/>
                </a:solidFill>
              </a:rPr>
              <a:t>– Прочитай басню И.А. Крылова «Ворона и лисица».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Текст 2"/>
          <p:cNvSpPr>
            <a:spLocks noGrp="1"/>
          </p:cNvSpPr>
          <p:nvPr>
            <p:ph type="body" idx="1"/>
          </p:nvPr>
        </p:nvSpPr>
        <p:spPr>
          <a:xfrm>
            <a:off x="395288" y="115888"/>
            <a:ext cx="8208962" cy="100965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FFFF66"/>
                </a:solidFill>
              </a:rPr>
              <a:t>Как бы вы назвали этот рисунок?</a:t>
            </a:r>
            <a:br>
              <a:rPr lang="ru-RU" sz="2800" b="1" smtClean="0">
                <a:solidFill>
                  <a:srgbClr val="FFFF66"/>
                </a:solidFill>
              </a:rPr>
            </a:br>
            <a:r>
              <a:rPr lang="ru-RU" sz="2800" b="1" smtClean="0">
                <a:solidFill>
                  <a:srgbClr val="FFFF66"/>
                </a:solidFill>
              </a:rPr>
              <a:t>Где происходит действие?</a:t>
            </a:r>
          </a:p>
        </p:txBody>
      </p:sp>
      <p:pic>
        <p:nvPicPr>
          <p:cNvPr id="15362" name="Picture 4" descr="охота на белого медвед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1341438"/>
            <a:ext cx="4259262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Текст 2"/>
          <p:cNvSpPr>
            <a:spLocks noGrp="1"/>
          </p:cNvSpPr>
          <p:nvPr>
            <p:ph type="body" idx="1"/>
          </p:nvPr>
        </p:nvSpPr>
        <p:spPr>
          <a:xfrm>
            <a:off x="395288" y="260350"/>
            <a:ext cx="8280400" cy="936625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FFFF66"/>
                </a:solidFill>
              </a:rPr>
              <a:t>Как бы вы назвали этот рисунок?</a:t>
            </a:r>
            <a:br>
              <a:rPr lang="ru-RU" sz="2800" b="1" smtClean="0">
                <a:solidFill>
                  <a:srgbClr val="FFFF66"/>
                </a:solidFill>
              </a:rPr>
            </a:br>
            <a:r>
              <a:rPr lang="ru-RU" sz="2800" b="1" smtClean="0">
                <a:solidFill>
                  <a:srgbClr val="FFFF66"/>
                </a:solidFill>
              </a:rPr>
              <a:t>Где происходит действие?</a:t>
            </a:r>
          </a:p>
          <a:p>
            <a:pPr eaLnBrk="1" hangingPunct="1"/>
            <a:endParaRPr lang="ru-RU" smtClean="0"/>
          </a:p>
        </p:txBody>
      </p:sp>
      <p:pic>
        <p:nvPicPr>
          <p:cNvPr id="16386" name="Picture 4" descr="охота на морских кот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3963" y="1341438"/>
            <a:ext cx="4043362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260350"/>
            <a:ext cx="8229600" cy="122396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b="1" smtClean="0">
                <a:solidFill>
                  <a:srgbClr val="FFFF66"/>
                </a:solidFill>
              </a:rPr>
              <a:t>Как бы вы назвали этот рисунок?</a:t>
            </a:r>
            <a:br>
              <a:rPr lang="ru-RU" sz="2800" b="1" smtClean="0">
                <a:solidFill>
                  <a:srgbClr val="FFFF66"/>
                </a:solidFill>
              </a:rPr>
            </a:br>
            <a:r>
              <a:rPr lang="ru-RU" sz="2800" b="1" smtClean="0">
                <a:solidFill>
                  <a:srgbClr val="FFFF66"/>
                </a:solidFill>
              </a:rPr>
              <a:t>Где происходит действие?</a:t>
            </a:r>
          </a:p>
          <a:p>
            <a:pPr eaLnBrk="1" hangingPunct="1"/>
            <a:endParaRPr lang="ru-RU" smtClean="0"/>
          </a:p>
        </p:txBody>
      </p:sp>
      <p:pic>
        <p:nvPicPr>
          <p:cNvPr id="17410" name="Picture 4" descr="0_27642_4fbe2bfe_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1484313"/>
            <a:ext cx="386080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  <a:effectLst/>
              </a:rPr>
              <a:t>Формулирование проблемы</a:t>
            </a:r>
            <a:endParaRPr lang="ru-RU" sz="4000">
              <a:solidFill>
                <a:srgbClr val="FFFF66"/>
              </a:solidFill>
              <a:effectLst/>
            </a:endParaRPr>
          </a:p>
        </p:txBody>
      </p:sp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530225" y="1916113"/>
            <a:ext cx="7772400" cy="28813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4800" b="1" smtClean="0">
                <a:solidFill>
                  <a:srgbClr val="66FFFF"/>
                </a:solidFill>
              </a:rPr>
              <a:t>Как художнику удаётся передать  основную мысль произведения?</a:t>
            </a:r>
          </a:p>
          <a:p>
            <a:pPr algn="ctr" eaLnBrk="1" hangingPunct="1">
              <a:lnSpc>
                <a:spcPct val="90000"/>
              </a:lnSpc>
            </a:pPr>
            <a:endParaRPr lang="ru-RU" sz="3200" smtClean="0">
              <a:solidFill>
                <a:srgbClr val="FFCC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ru-RU" smtClean="0"/>
          </a:p>
          <a:p>
            <a:pPr algn="ctr" eaLnBrk="1" hangingPunct="1">
              <a:lnSpc>
                <a:spcPct val="90000"/>
              </a:lnSpc>
            </a:pPr>
            <a:r>
              <a:rPr lang="ru-RU" sz="2800" i="1" smtClean="0">
                <a:solidFill>
                  <a:srgbClr val="002060"/>
                </a:solidFill>
              </a:rPr>
              <a:t>Возможны и другие варианты проблемного вопроса.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500" y="4659312"/>
            <a:ext cx="8601075" cy="1289967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smtClean="0">
                <a:ln>
                  <a:noFill/>
                </a:ln>
                <a:solidFill>
                  <a:srgbClr val="002060"/>
                </a:solidFill>
                <a:effectLst/>
              </a:rPr>
              <a:t>В. В. Лебедев.               В. В. Лебедев.                  В. В. Лебедев                   В. В. Лебедев</a:t>
            </a:r>
            <a:br>
              <a:rPr lang="ru-RU" sz="1800" smtClean="0">
                <a:ln>
                  <a:noFill/>
                </a:ln>
                <a:solidFill>
                  <a:srgbClr val="002060"/>
                </a:solidFill>
                <a:effectLst/>
              </a:rPr>
            </a:br>
            <a:r>
              <a:rPr lang="ru-RU" sz="1800" smtClean="0">
                <a:ln>
                  <a:noFill/>
                </a:ln>
                <a:solidFill>
                  <a:srgbClr val="002060"/>
                </a:solidFill>
                <a:effectLst/>
              </a:rPr>
              <a:t>Охота                             </a:t>
            </a:r>
            <a:r>
              <a:rPr lang="ru-RU" sz="1800" err="1" smtClean="0">
                <a:ln>
                  <a:noFill/>
                </a:ln>
                <a:solidFill>
                  <a:srgbClr val="002060"/>
                </a:solidFill>
                <a:effectLst/>
              </a:rPr>
              <a:t>Охота</a:t>
            </a:r>
            <a:r>
              <a:rPr lang="ru-RU" sz="1800" smtClean="0">
                <a:ln>
                  <a:noFill/>
                </a:ln>
                <a:solidFill>
                  <a:srgbClr val="002060"/>
                </a:solidFill>
                <a:effectLst/>
              </a:rPr>
              <a:t> на кенгуру              Охота на аллигатора        Охота на тигра</a:t>
            </a:r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59" name="Picture 4" descr="i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89138"/>
            <a:ext cx="20415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 descr="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1989138"/>
            <a:ext cx="22193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 descr="0_27642_4fbe2bfe_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6463" y="1989138"/>
            <a:ext cx="20526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0_2763c_e085ca79_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7050" y="1989138"/>
            <a:ext cx="20415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971550" y="476250"/>
            <a:ext cx="7129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FF66"/>
                </a:solidFill>
              </a:rPr>
              <a:t>Актуализация знаний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FF66"/>
                </a:solidFill>
              </a:rPr>
              <a:t>Актуализация знаний</a:t>
            </a:r>
            <a:endParaRPr lang="ru-RU" sz="4000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424936" cy="482453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FFFF66"/>
                </a:solidFill>
              </a:rPr>
              <a:t>Архитектура –искусство проектировать и строить здания.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Скульптура – вид изобразительного искусства, произведения которого имеют реальный объем.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990000"/>
                </a:solidFill>
              </a:rPr>
              <a:t>Живопись – вид изобразительного искусства, произведения которого отражают самые разные явления.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Графика – вид изобразительного искусства, который как и живопись связан с изображением на плоскости. Изобразительные средства графики – линия, точка, штрих, пятно.</a:t>
            </a:r>
            <a:endParaRPr lang="ru-RU" sz="24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66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2078038" y="5589588"/>
            <a:ext cx="2519362" cy="100806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66"/>
                </a:solidFill>
              </a:rPr>
              <a:t>В.В. Лебедев.</a:t>
            </a:r>
          </a:p>
          <a:p>
            <a:pPr eaLnBrk="1" hangingPunct="1"/>
            <a:r>
              <a:rPr lang="ru-RU" smtClean="0">
                <a:solidFill>
                  <a:srgbClr val="000066"/>
                </a:solidFill>
              </a:rPr>
              <a:t>Охота на жирафа</a:t>
            </a:r>
          </a:p>
        </p:txBody>
      </p:sp>
      <p:pic>
        <p:nvPicPr>
          <p:cNvPr id="20483" name="Picture 5" descr="охота на жираф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68413"/>
            <a:ext cx="3189288" cy="42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5076825" y="1484313"/>
            <a:ext cx="35274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99FF99"/>
                </a:solidFill>
              </a:rPr>
              <a:t>Какая хитрость применялась при охоте на жирафов?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>
          <a:xfrm>
            <a:off x="4716463" y="1557338"/>
            <a:ext cx="4103687" cy="4103687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99FF99"/>
                </a:solidFill>
              </a:rPr>
              <a:t>– Кто помогал охотиться на медведя? </a:t>
            </a:r>
          </a:p>
          <a:p>
            <a:pPr eaLnBrk="1" hangingPunct="1"/>
            <a:r>
              <a:rPr lang="ru-RU" sz="3600" b="1" smtClean="0">
                <a:solidFill>
                  <a:srgbClr val="99FF99"/>
                </a:solidFill>
              </a:rPr>
              <a:t>– Кого он защищает?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617663" y="5861050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66"/>
                </a:solidFill>
              </a:rPr>
              <a:t>В.В. Лебедев.</a:t>
            </a:r>
          </a:p>
          <a:p>
            <a:r>
              <a:rPr lang="ru-RU">
                <a:solidFill>
                  <a:srgbClr val="000066"/>
                </a:solidFill>
              </a:rPr>
              <a:t>Охота на медведя</a:t>
            </a:r>
          </a:p>
        </p:txBody>
      </p:sp>
      <p:pic>
        <p:nvPicPr>
          <p:cNvPr id="21508" name="Picture 5" descr="охота на медвед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557338"/>
            <a:ext cx="31654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351</Words>
  <Application>Microsoft Office PowerPoint</Application>
  <PresentationFormat>Экран (4:3)</PresentationFormat>
  <Paragraphs>56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Иллюстрация</vt:lpstr>
      <vt:lpstr>Презентация PowerPoint</vt:lpstr>
      <vt:lpstr>Презентация PowerPoint</vt:lpstr>
      <vt:lpstr>Презентация PowerPoint</vt:lpstr>
      <vt:lpstr>Формулирование проблемы</vt:lpstr>
      <vt:lpstr>В. В. Лебедев.               В. В. Лебедев.                  В. В. Лебедев                   В. В. Лебедев Охота                             Охота на кенгуру              Охота на аллигатора        Охота на тигра</vt:lpstr>
      <vt:lpstr>Актуализация знаний</vt:lpstr>
      <vt:lpstr>Поиск решения проблемы</vt:lpstr>
      <vt:lpstr>Поиск решения проблемы</vt:lpstr>
      <vt:lpstr>Презентация PowerPoint</vt:lpstr>
      <vt:lpstr>Презентация PowerPoint</vt:lpstr>
      <vt:lpstr>Презентация PowerPoint</vt:lpstr>
      <vt:lpstr>Продуктивное задание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Светлана</cp:lastModifiedBy>
  <cp:revision>15</cp:revision>
  <dcterms:created xsi:type="dcterms:W3CDTF">2012-09-17T15:13:52Z</dcterms:created>
  <dcterms:modified xsi:type="dcterms:W3CDTF">2012-10-19T20:28:25Z</dcterms:modified>
</cp:coreProperties>
</file>